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 Bold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Montserrat" charset="0"/>
      <p:regular r:id="rId18"/>
    </p:embeddedFont>
    <p:embeddedFont>
      <p:font typeface="Montserrat Italics" charset="0"/>
      <p:regular r:id="rId19"/>
    </p:embeddedFont>
    <p:embeddedFont>
      <p:font typeface="Montserrat Bold Italics" charset="0"/>
      <p:regular r:id="rId20"/>
    </p:embeddedFont>
    <p:embeddedFont>
      <p:font typeface="Computer Says No" charset="0"/>
      <p:regular r:id="rId21"/>
    </p:embeddedFont>
    <p:embeddedFont>
      <p:font typeface="Tek Tall Arabic Bold" charset="-78"/>
      <p:regular r:id="rId22"/>
    </p:embeddedFont>
    <p:embeddedFont>
      <p:font typeface="TT Chocolates Bold" charset="0"/>
      <p:regular r:id="rId23"/>
    </p:embeddedFont>
    <p:embeddedFont>
      <p:font typeface="Ara Hamah Alfidaa" charset="-78"/>
      <p:regular r:id="rId24"/>
    </p:embeddedFont>
    <p:embeddedFont>
      <p:font typeface="Open Sans Bold" charset="0"/>
      <p:regular r:id="rId25"/>
    </p:embeddedFont>
    <p:embeddedFont>
      <p:font typeface="Bebas Neue Cyrillic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-6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23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7516" y="1309612"/>
            <a:ext cx="12234357" cy="348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95"/>
              </a:lnSpc>
              <a:spcBef>
                <a:spcPct val="0"/>
              </a:spcBef>
            </a:pPr>
            <a:r>
              <a:rPr lang="en-US" sz="663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Understanding TikTok's Recommendation Algorithm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231135"/>
            <a:ext cx="7173539" cy="113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Presented by Cosmin Tianu and Razvan - Andrei Bobos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24537"/>
            <a:ext cx="7173539" cy="171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2"/>
              </a:lnSpc>
            </a:pPr>
            <a:r>
              <a:rPr lang="en-US" sz="3308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Article by </a:t>
            </a:r>
            <a:r>
              <a:rPr lang="en-US" sz="3308" b="1" i="1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Ren Zhou</a:t>
            </a:r>
            <a:r>
              <a:rPr lang="en-US" sz="3308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</a:p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en-US" sz="3308" i="1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Tsinghua University, Beijing, China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14264" y="0"/>
            <a:ext cx="11973736" cy="10287000"/>
            <a:chOff x="0" y="0"/>
            <a:chExt cx="31535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53577" cy="2709333"/>
            </a:xfrm>
            <a:custGeom>
              <a:avLst/>
              <a:gdLst/>
              <a:ahLst/>
              <a:cxnLst/>
              <a:rect l="l" t="t" r="r" b="b"/>
              <a:pathLst>
                <a:path w="3153577" h="2709333">
                  <a:moveTo>
                    <a:pt x="0" y="0"/>
                  </a:moveTo>
                  <a:lnTo>
                    <a:pt x="3153577" y="0"/>
                  </a:lnTo>
                  <a:lnTo>
                    <a:pt x="31535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15357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1644937"/>
            <a:ext cx="8359564" cy="2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Algorithm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88344" y="3216077"/>
            <a:ext cx="8814893" cy="2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Transparency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82650" y="4876800"/>
            <a:ext cx="8359564" cy="2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FOR USERS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55162" y="3213449"/>
            <a:ext cx="8577676" cy="5013881"/>
            <a:chOff x="0" y="0"/>
            <a:chExt cx="369301" cy="2158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301" cy="215866"/>
            </a:xfrm>
            <a:custGeom>
              <a:avLst/>
              <a:gdLst/>
              <a:ahLst/>
              <a:cxnLst/>
              <a:rect l="l" t="t" r="r" b="b"/>
              <a:pathLst>
                <a:path w="369301" h="215866">
                  <a:moveTo>
                    <a:pt x="0" y="0"/>
                  </a:moveTo>
                  <a:lnTo>
                    <a:pt x="369301" y="0"/>
                  </a:lnTo>
                  <a:lnTo>
                    <a:pt x="369301" y="215866"/>
                  </a:lnTo>
                  <a:lnTo>
                    <a:pt x="0" y="215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9301" cy="253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74954" y="4023691"/>
            <a:ext cx="8338093" cy="290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13"/>
              </a:lnSpc>
            </a:pPr>
            <a:r>
              <a:rPr lang="en-US" sz="11264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828521" y="6930615"/>
            <a:ext cx="2661247" cy="648398"/>
            <a:chOff x="0" y="0"/>
            <a:chExt cx="573162" cy="1396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3162" cy="139648"/>
            </a:xfrm>
            <a:custGeom>
              <a:avLst/>
              <a:gdLst/>
              <a:ahLst/>
              <a:cxnLst/>
              <a:rect l="l" t="t" r="r" b="b"/>
              <a:pathLst>
                <a:path w="573162" h="139648">
                  <a:moveTo>
                    <a:pt x="0" y="0"/>
                  </a:moveTo>
                  <a:lnTo>
                    <a:pt x="573162" y="0"/>
                  </a:lnTo>
                  <a:lnTo>
                    <a:pt x="573162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573162" cy="206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END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7171070" y="2059727"/>
            <a:ext cx="3945860" cy="88781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10" name="Group 10"/>
          <p:cNvGrpSpPr/>
          <p:nvPr/>
        </p:nvGrpSpPr>
        <p:grpSpPr>
          <a:xfrm>
            <a:off x="4855162" y="2059670"/>
            <a:ext cx="1457330" cy="887875"/>
            <a:chOff x="0" y="0"/>
            <a:chExt cx="55867" cy="340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392221" y="2323638"/>
            <a:ext cx="402166" cy="359939"/>
          </a:xfrm>
          <a:custGeom>
            <a:avLst/>
            <a:gdLst/>
            <a:ahLst/>
            <a:cxnLst/>
            <a:rect l="l" t="t" r="r" b="b"/>
            <a:pathLst>
              <a:path w="402166" h="359939">
                <a:moveTo>
                  <a:pt x="0" y="0"/>
                </a:moveTo>
                <a:lnTo>
                  <a:pt x="402166" y="0"/>
                </a:lnTo>
                <a:lnTo>
                  <a:pt x="402166" y="359939"/>
                </a:lnTo>
                <a:lnTo>
                  <a:pt x="0" y="35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6740655" y="2126498"/>
            <a:ext cx="0" cy="821048"/>
          </a:xfrm>
          <a:prstGeom prst="line">
            <a:avLst/>
          </a:prstGeom>
          <a:ln w="104775" cap="flat">
            <a:solidFill>
              <a:srgbClr val="F9FF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1975508" y="2093084"/>
            <a:ext cx="1457330" cy="887875"/>
            <a:chOff x="0" y="0"/>
            <a:chExt cx="55867" cy="340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512567" y="2357052"/>
            <a:ext cx="402166" cy="359939"/>
          </a:xfrm>
          <a:custGeom>
            <a:avLst/>
            <a:gdLst/>
            <a:ahLst/>
            <a:cxnLst/>
            <a:rect l="l" t="t" r="r" b="b"/>
            <a:pathLst>
              <a:path w="402166" h="359939">
                <a:moveTo>
                  <a:pt x="0" y="0"/>
                </a:moveTo>
                <a:lnTo>
                  <a:pt x="402166" y="0"/>
                </a:lnTo>
                <a:lnTo>
                  <a:pt x="402166" y="359939"/>
                </a:lnTo>
                <a:lnTo>
                  <a:pt x="0" y="35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>
            <a:off x="11506723" y="2126498"/>
            <a:ext cx="0" cy="821048"/>
          </a:xfrm>
          <a:prstGeom prst="line">
            <a:avLst/>
          </a:prstGeom>
          <a:ln w="104775" cap="flat">
            <a:solidFill>
              <a:srgbClr val="F9FF00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8710" y="6155735"/>
            <a:ext cx="3920104" cy="3920104"/>
          </a:xfrm>
          <a:custGeom>
            <a:avLst/>
            <a:gdLst/>
            <a:ahLst/>
            <a:cxnLst/>
            <a:rect l="l" t="t" r="r" b="b"/>
            <a:pathLst>
              <a:path w="3920104" h="3920104">
                <a:moveTo>
                  <a:pt x="0" y="0"/>
                </a:moveTo>
                <a:lnTo>
                  <a:pt x="3920104" y="0"/>
                </a:lnTo>
                <a:lnTo>
                  <a:pt x="3920104" y="3920104"/>
                </a:lnTo>
                <a:lnTo>
                  <a:pt x="0" y="392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50354" y="3236499"/>
            <a:ext cx="8730540" cy="5827635"/>
          </a:xfrm>
          <a:custGeom>
            <a:avLst/>
            <a:gdLst/>
            <a:ahLst/>
            <a:cxnLst/>
            <a:rect l="l" t="t" r="r" b="b"/>
            <a:pathLst>
              <a:path w="8730540" h="5827635">
                <a:moveTo>
                  <a:pt x="0" y="0"/>
                </a:moveTo>
                <a:lnTo>
                  <a:pt x="8730540" y="0"/>
                </a:lnTo>
                <a:lnTo>
                  <a:pt x="8730540" y="5827636"/>
                </a:lnTo>
                <a:lnTo>
                  <a:pt x="0" y="582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6781" y="1990011"/>
            <a:ext cx="8397219" cy="124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6781" y="3945408"/>
            <a:ext cx="8797414" cy="2564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0084" lvl="1" indent="-395042" algn="l">
              <a:lnSpc>
                <a:spcPts val="5123"/>
              </a:lnSpc>
              <a:spcBef>
                <a:spcPct val="0"/>
              </a:spcBef>
              <a:buFont typeface="Arial"/>
              <a:buChar char="•"/>
            </a:pPr>
            <a:r>
              <a:rPr lang="en-US" sz="3659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Ov</a:t>
            </a:r>
            <a:r>
              <a:rPr lang="en-US" sz="3659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erview of TikTok</a:t>
            </a:r>
          </a:p>
          <a:p>
            <a:pPr algn="l">
              <a:lnSpc>
                <a:spcPts val="5123"/>
              </a:lnSpc>
              <a:spcBef>
                <a:spcPct val="0"/>
              </a:spcBef>
            </a:pPr>
            <a:endParaRPr/>
          </a:p>
          <a:p>
            <a:pPr marL="790084" lvl="1" indent="-395042" algn="l">
              <a:lnSpc>
                <a:spcPts val="5123"/>
              </a:lnSpc>
              <a:spcBef>
                <a:spcPct val="0"/>
              </a:spcBef>
              <a:buFont typeface="Arial"/>
              <a:buChar char="•"/>
            </a:pPr>
            <a:r>
              <a:rPr lang="en-US" sz="3659" u="none" strike="noStrik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Purpose of the article</a:t>
            </a:r>
          </a:p>
          <a:p>
            <a:pPr marL="0" lvl="0" indent="0" algn="l">
              <a:lnSpc>
                <a:spcPts val="5123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7826" y="-272271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92603" y="2880765"/>
            <a:ext cx="7382884" cy="347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120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ALGORITHMIC TRANSPARENCY ISSUES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59213" y="-2544328"/>
            <a:ext cx="7091106" cy="6160399"/>
          </a:xfrm>
          <a:custGeom>
            <a:avLst/>
            <a:gdLst/>
            <a:ahLst/>
            <a:cxnLst/>
            <a:rect l="l" t="t" r="r" b="b"/>
            <a:pathLst>
              <a:path w="7091106" h="6160399">
                <a:moveTo>
                  <a:pt x="0" y="0"/>
                </a:moveTo>
                <a:lnTo>
                  <a:pt x="7091106" y="0"/>
                </a:lnTo>
                <a:lnTo>
                  <a:pt x="7091106" y="6160398"/>
                </a:lnTo>
                <a:lnTo>
                  <a:pt x="0" y="616039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16500" y="5476601"/>
            <a:ext cx="1584089" cy="1640770"/>
          </a:xfrm>
          <a:custGeom>
            <a:avLst/>
            <a:gdLst/>
            <a:ahLst/>
            <a:cxnLst/>
            <a:rect l="l" t="t" r="r" b="b"/>
            <a:pathLst>
              <a:path w="1584089" h="1640770">
                <a:moveTo>
                  <a:pt x="0" y="0"/>
                </a:moveTo>
                <a:lnTo>
                  <a:pt x="1584089" y="0"/>
                </a:lnTo>
                <a:lnTo>
                  <a:pt x="1584089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63193" y="5476601"/>
            <a:ext cx="1584089" cy="1640770"/>
          </a:xfrm>
          <a:custGeom>
            <a:avLst/>
            <a:gdLst/>
            <a:ahLst/>
            <a:cxnLst/>
            <a:rect l="l" t="t" r="r" b="b"/>
            <a:pathLst>
              <a:path w="1584089" h="1640770">
                <a:moveTo>
                  <a:pt x="0" y="0"/>
                </a:moveTo>
                <a:lnTo>
                  <a:pt x="1584089" y="0"/>
                </a:lnTo>
                <a:lnTo>
                  <a:pt x="1584089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80740" y="4019620"/>
            <a:ext cx="8381889" cy="5238680"/>
          </a:xfrm>
          <a:custGeom>
            <a:avLst/>
            <a:gdLst/>
            <a:ahLst/>
            <a:cxnLst/>
            <a:rect l="l" t="t" r="r" b="b"/>
            <a:pathLst>
              <a:path w="8381889" h="5238680">
                <a:moveTo>
                  <a:pt x="0" y="0"/>
                </a:moveTo>
                <a:lnTo>
                  <a:pt x="8381889" y="0"/>
                </a:lnTo>
                <a:lnTo>
                  <a:pt x="8381889" y="5238680"/>
                </a:lnTo>
                <a:lnTo>
                  <a:pt x="0" y="5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5741" y="758156"/>
            <a:ext cx="9115972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TikTok’s Recommendation Algorithm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87308" y="7315815"/>
            <a:ext cx="2733804" cy="79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Content-based techniques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9798" y="7315815"/>
            <a:ext cx="2227883" cy="792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Collaborative filtering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7918" y="2274915"/>
            <a:ext cx="12352165" cy="5056349"/>
            <a:chOff x="0" y="0"/>
            <a:chExt cx="531807" cy="2176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807" cy="217695"/>
            </a:xfrm>
            <a:custGeom>
              <a:avLst/>
              <a:gdLst/>
              <a:ahLst/>
              <a:cxnLst/>
              <a:rect l="l" t="t" r="r" b="b"/>
              <a:pathLst>
                <a:path w="531807" h="217695">
                  <a:moveTo>
                    <a:pt x="0" y="0"/>
                  </a:moveTo>
                  <a:lnTo>
                    <a:pt x="531807" y="0"/>
                  </a:lnTo>
                  <a:lnTo>
                    <a:pt x="531807" y="217695"/>
                  </a:lnTo>
                  <a:lnTo>
                    <a:pt x="0" y="217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1807" cy="255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31907" y="4684438"/>
            <a:ext cx="9502413" cy="98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7"/>
              </a:lnSpc>
            </a:pPr>
            <a:r>
              <a:rPr lang="en-US" sz="7112">
                <a:solidFill>
                  <a:srgbClr val="FF75ED"/>
                </a:solidFill>
                <a:latin typeface="Arcade Gamer"/>
                <a:ea typeface="Arcade Gamer"/>
                <a:cs typeface="Arcade Gamer"/>
                <a:sym typeface="Arcade Gamer"/>
              </a:rPr>
              <a:t>METHODOGLOGY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46025" y="3113714"/>
            <a:ext cx="4595949" cy="648398"/>
            <a:chOff x="0" y="0"/>
            <a:chExt cx="989845" cy="1396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9845" cy="139648"/>
            </a:xfrm>
            <a:custGeom>
              <a:avLst/>
              <a:gdLst/>
              <a:ahLst/>
              <a:cxnLst/>
              <a:rect l="l" t="t" r="r" b="b"/>
              <a:pathLst>
                <a:path w="989845" h="139648">
                  <a:moveTo>
                    <a:pt x="0" y="0"/>
                  </a:moveTo>
                  <a:lnTo>
                    <a:pt x="989845" y="0"/>
                  </a:lnTo>
                  <a:lnTo>
                    <a:pt x="989845" y="139648"/>
                  </a:lnTo>
                  <a:lnTo>
                    <a:pt x="0" y="139648"/>
                  </a:lnTo>
                  <a:close/>
                </a:path>
              </a:pathLst>
            </a:custGeom>
            <a:solidFill>
              <a:srgbClr val="0029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89845" cy="206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9FF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ANSWER THE QUESTION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991003" y="7636064"/>
            <a:ext cx="6305993" cy="1418849"/>
          </a:xfrm>
          <a:prstGeom prst="rect">
            <a:avLst/>
          </a:prstGeom>
          <a:ln cap="sq">
            <a:noFill/>
            <a:prstDash val="solid"/>
          </a:ln>
        </p:spPr>
      </p:pic>
      <p:grpSp>
        <p:nvGrpSpPr>
          <p:cNvPr id="10" name="Group 10"/>
          <p:cNvGrpSpPr/>
          <p:nvPr/>
        </p:nvGrpSpPr>
        <p:grpSpPr>
          <a:xfrm>
            <a:off x="12991230" y="7636064"/>
            <a:ext cx="2328852" cy="1418849"/>
            <a:chOff x="0" y="0"/>
            <a:chExt cx="55867" cy="340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83062" y="7636064"/>
            <a:ext cx="2328852" cy="1418849"/>
            <a:chOff x="0" y="0"/>
            <a:chExt cx="55867" cy="340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867" cy="34037"/>
            </a:xfrm>
            <a:custGeom>
              <a:avLst/>
              <a:gdLst/>
              <a:ahLst/>
              <a:cxnLst/>
              <a:rect l="l" t="t" r="r" b="b"/>
              <a:pathLst>
                <a:path w="55867" h="34037">
                  <a:moveTo>
                    <a:pt x="0" y="0"/>
                  </a:moveTo>
                  <a:lnTo>
                    <a:pt x="55867" y="0"/>
                  </a:lnTo>
                  <a:lnTo>
                    <a:pt x="55867" y="34037"/>
                  </a:lnTo>
                  <a:lnTo>
                    <a:pt x="0" y="340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A24F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5867" cy="72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34320" y="8057892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2" y="0"/>
                </a:lnTo>
                <a:lnTo>
                  <a:pt x="642672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841296" y="8057892"/>
            <a:ext cx="642672" cy="575192"/>
          </a:xfrm>
          <a:custGeom>
            <a:avLst/>
            <a:gdLst/>
            <a:ahLst/>
            <a:cxnLst/>
            <a:rect l="l" t="t" r="r" b="b"/>
            <a:pathLst>
              <a:path w="642672" h="575192">
                <a:moveTo>
                  <a:pt x="0" y="0"/>
                </a:moveTo>
                <a:lnTo>
                  <a:pt x="642673" y="0"/>
                </a:lnTo>
                <a:lnTo>
                  <a:pt x="642673" y="575192"/>
                </a:lnTo>
                <a:lnTo>
                  <a:pt x="0" y="57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2821" y="636933"/>
            <a:ext cx="17177026" cy="8995198"/>
            <a:chOff x="0" y="0"/>
            <a:chExt cx="4523990" cy="2369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3990" cy="2369106"/>
            </a:xfrm>
            <a:custGeom>
              <a:avLst/>
              <a:gdLst/>
              <a:ahLst/>
              <a:cxnLst/>
              <a:rect l="l" t="t" r="r" b="b"/>
              <a:pathLst>
                <a:path w="4523990" h="2369106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894483"/>
            <a:ext cx="3628085" cy="4414507"/>
            <a:chOff x="0" y="0"/>
            <a:chExt cx="1693662" cy="2060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1305" y="4074774"/>
            <a:ext cx="3262874" cy="4031036"/>
            <a:chOff x="0" y="0"/>
            <a:chExt cx="1523174" cy="1881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91510" y="3131890"/>
            <a:ext cx="1902465" cy="19024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194111" y="3426143"/>
            <a:ext cx="1297262" cy="1297262"/>
          </a:xfrm>
          <a:custGeom>
            <a:avLst/>
            <a:gdLst/>
            <a:ahLst/>
            <a:cxnLst/>
            <a:rect l="l" t="t" r="r" b="b"/>
            <a:pathLst>
              <a:path w="1297262" h="1297262">
                <a:moveTo>
                  <a:pt x="0" y="0"/>
                </a:moveTo>
                <a:lnTo>
                  <a:pt x="1297262" y="0"/>
                </a:lnTo>
                <a:lnTo>
                  <a:pt x="1297262" y="1297262"/>
                </a:lnTo>
                <a:lnTo>
                  <a:pt x="0" y="129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974962" y="3894483"/>
            <a:ext cx="3628085" cy="4414507"/>
            <a:chOff x="0" y="0"/>
            <a:chExt cx="1693662" cy="20607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57567" y="4074774"/>
            <a:ext cx="3262874" cy="4031036"/>
            <a:chOff x="0" y="0"/>
            <a:chExt cx="1523174" cy="18817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37771" y="3131890"/>
            <a:ext cx="1902465" cy="190246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07871" y="3894483"/>
            <a:ext cx="3628085" cy="4414507"/>
            <a:chOff x="0" y="0"/>
            <a:chExt cx="1693662" cy="206077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0476" y="4074774"/>
            <a:ext cx="3262874" cy="4031036"/>
            <a:chOff x="0" y="0"/>
            <a:chExt cx="1523174" cy="18817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970681" y="3131890"/>
            <a:ext cx="1902465" cy="1902465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240781" y="3894483"/>
            <a:ext cx="3628085" cy="4414507"/>
            <a:chOff x="0" y="0"/>
            <a:chExt cx="1693662" cy="206077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423386" y="4074774"/>
            <a:ext cx="3262874" cy="4031036"/>
            <a:chOff x="0" y="0"/>
            <a:chExt cx="1523174" cy="18817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103591" y="3131890"/>
            <a:ext cx="1902465" cy="190246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0269921" y="3552297"/>
            <a:ext cx="1263132" cy="1044955"/>
          </a:xfrm>
          <a:custGeom>
            <a:avLst/>
            <a:gdLst/>
            <a:ahLst/>
            <a:cxnLst/>
            <a:rect l="l" t="t" r="r" b="b"/>
            <a:pathLst>
              <a:path w="1263132" h="1044955">
                <a:moveTo>
                  <a:pt x="0" y="0"/>
                </a:moveTo>
                <a:lnTo>
                  <a:pt x="1263132" y="0"/>
                </a:lnTo>
                <a:lnTo>
                  <a:pt x="1263132" y="1044955"/>
                </a:lnTo>
                <a:lnTo>
                  <a:pt x="0" y="104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4473885" y="3552297"/>
            <a:ext cx="1215301" cy="1171109"/>
          </a:xfrm>
          <a:custGeom>
            <a:avLst/>
            <a:gdLst/>
            <a:ahLst/>
            <a:cxnLst/>
            <a:rect l="l" t="t" r="r" b="b"/>
            <a:pathLst>
              <a:path w="1215301" h="1171109">
                <a:moveTo>
                  <a:pt x="0" y="0"/>
                </a:moveTo>
                <a:lnTo>
                  <a:pt x="1215301" y="0"/>
                </a:lnTo>
                <a:lnTo>
                  <a:pt x="1215301" y="1171108"/>
                </a:lnTo>
                <a:lnTo>
                  <a:pt x="0" y="117110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6338593" y="3552297"/>
            <a:ext cx="883328" cy="1099164"/>
          </a:xfrm>
          <a:custGeom>
            <a:avLst/>
            <a:gdLst/>
            <a:ahLst/>
            <a:cxnLst/>
            <a:rect l="l" t="t" r="r" b="b"/>
            <a:pathLst>
              <a:path w="883328" h="1099164">
                <a:moveTo>
                  <a:pt x="0" y="0"/>
                </a:moveTo>
                <a:lnTo>
                  <a:pt x="883328" y="0"/>
                </a:lnTo>
                <a:lnTo>
                  <a:pt x="883328" y="1099163"/>
                </a:lnTo>
                <a:lnTo>
                  <a:pt x="0" y="109916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404039" y="5836991"/>
            <a:ext cx="2877407" cy="179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8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Large dataset of TikTok user interactions </a:t>
            </a:r>
          </a:p>
          <a:p>
            <a:pPr marL="0" lvl="0" indent="0" algn="ctr">
              <a:lnSpc>
                <a:spcPts val="2229"/>
              </a:lnSpc>
              <a:spcBef>
                <a:spcPct val="0"/>
              </a:spcBef>
            </a:pPr>
            <a:endParaRPr/>
          </a:p>
        </p:txBody>
      </p:sp>
      <p:sp>
        <p:nvSpPr>
          <p:cNvPr id="46" name="TextBox 46"/>
          <p:cNvSpPr txBox="1"/>
          <p:nvPr/>
        </p:nvSpPr>
        <p:spPr>
          <a:xfrm>
            <a:off x="1404039" y="52915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422550" y="1836490"/>
            <a:ext cx="1144290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41"/>
              </a:lnSpc>
              <a:spcBef>
                <a:spcPct val="0"/>
              </a:spcBef>
            </a:pPr>
            <a:r>
              <a:rPr lang="en-US" sz="7368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collection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341554" y="5887776"/>
            <a:ext cx="2877407" cy="135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9"/>
              </a:lnSpc>
              <a:spcBef>
                <a:spcPct val="0"/>
              </a:spcBef>
            </a:pPr>
            <a:r>
              <a:rPr lang="en-US" sz="25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Likes, shares, comments, view counts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350300" y="52915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Metrics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483210" y="5887776"/>
            <a:ext cx="2877407" cy="140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69"/>
              </a:lnSpc>
              <a:spcBef>
                <a:spcPct val="0"/>
              </a:spcBef>
            </a:pPr>
            <a:r>
              <a:rPr lang="en-US" sz="26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TikTok’s public API and web scraping tools.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483210" y="52915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Collection methods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616120" y="52915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Integrity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602731" y="5897301"/>
            <a:ext cx="2890796" cy="154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7"/>
              </a:lnSpc>
              <a:spcBef>
                <a:spcPct val="0"/>
              </a:spcBef>
            </a:pPr>
            <a:r>
              <a:rPr lang="en-US" sz="2205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Methods employed to ensure compliance and data integrity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55766" y="4395988"/>
            <a:ext cx="1991835" cy="1749650"/>
            <a:chOff x="0" y="0"/>
            <a:chExt cx="2374560" cy="2085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0" name="Group 10"/>
          <p:cNvGrpSpPr/>
          <p:nvPr/>
        </p:nvGrpSpPr>
        <p:grpSpPr>
          <a:xfrm>
            <a:off x="6283389" y="2370953"/>
            <a:ext cx="1991835" cy="1750254"/>
            <a:chOff x="0" y="0"/>
            <a:chExt cx="2374560" cy="20865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2" name="Group 12"/>
          <p:cNvGrpSpPr/>
          <p:nvPr/>
        </p:nvGrpSpPr>
        <p:grpSpPr>
          <a:xfrm>
            <a:off x="5404336" y="843660"/>
            <a:ext cx="1758106" cy="1797363"/>
            <a:chOff x="0" y="0"/>
            <a:chExt cx="2095920" cy="21427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4" name="Freeform 14"/>
          <p:cNvSpPr/>
          <p:nvPr/>
        </p:nvSpPr>
        <p:spPr>
          <a:xfrm>
            <a:off x="3048950" y="3330326"/>
            <a:ext cx="1555883" cy="1287140"/>
          </a:xfrm>
          <a:custGeom>
            <a:avLst/>
            <a:gdLst/>
            <a:ahLst/>
            <a:cxnLst/>
            <a:rect l="l" t="t" r="r" b="b"/>
            <a:pathLst>
              <a:path w="1555883" h="1287140">
                <a:moveTo>
                  <a:pt x="0" y="0"/>
                </a:moveTo>
                <a:lnTo>
                  <a:pt x="1555883" y="0"/>
                </a:lnTo>
                <a:lnTo>
                  <a:pt x="1555883" y="1287140"/>
                </a:lnTo>
                <a:lnTo>
                  <a:pt x="0" y="128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28648" y="4818412"/>
            <a:ext cx="5310749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9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232451" y="4750481"/>
            <a:ext cx="457877" cy="4578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25512" y="3516019"/>
            <a:ext cx="457877" cy="4578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961717" y="5853675"/>
            <a:ext cx="6461262" cy="4070595"/>
          </a:xfrm>
          <a:custGeom>
            <a:avLst/>
            <a:gdLst/>
            <a:ahLst/>
            <a:cxnLst/>
            <a:rect l="l" t="t" r="r" b="b"/>
            <a:pathLst>
              <a:path w="6461262" h="4070595">
                <a:moveTo>
                  <a:pt x="0" y="0"/>
                </a:moveTo>
                <a:lnTo>
                  <a:pt x="6461261" y="0"/>
                </a:lnTo>
                <a:lnTo>
                  <a:pt x="6461261" y="4070595"/>
                </a:lnTo>
                <a:lnTo>
                  <a:pt x="0" y="4070595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17935" y="1089226"/>
            <a:ext cx="4349125" cy="41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6"/>
              </a:lnSpc>
              <a:spcBef>
                <a:spcPct val="0"/>
              </a:spcBef>
            </a:pPr>
            <a:r>
              <a:rPr lang="en-US" sz="249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features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51449" y="2944826"/>
            <a:ext cx="3976966" cy="41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9"/>
              </a:lnSpc>
              <a:spcBef>
                <a:spcPct val="0"/>
              </a:spcBef>
            </a:pPr>
            <a:r>
              <a:rPr lang="en-US" sz="2492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 features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23826" y="5046668"/>
            <a:ext cx="5127275" cy="41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9"/>
              </a:lnSpc>
              <a:spcBef>
                <a:spcPct val="0"/>
              </a:spcBef>
            </a:pPr>
            <a:r>
              <a:rPr lang="en-US" sz="2492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Interaction Features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690327" y="270421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62704" y="4730322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585521" y="805702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90681" y="3079295"/>
            <a:ext cx="5166517" cy="596583"/>
            <a:chOff x="0" y="0"/>
            <a:chExt cx="2189243" cy="252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9243" cy="252794"/>
            </a:xfrm>
            <a:custGeom>
              <a:avLst/>
              <a:gdLst/>
              <a:ahLst/>
              <a:cxnLst/>
              <a:rect l="l" t="t" r="r" b="b"/>
              <a:pathLst>
                <a:path w="2189243" h="252794">
                  <a:moveTo>
                    <a:pt x="34465" y="0"/>
                  </a:moveTo>
                  <a:lnTo>
                    <a:pt x="2154778" y="0"/>
                  </a:lnTo>
                  <a:cubicBezTo>
                    <a:pt x="2163918" y="0"/>
                    <a:pt x="2172685" y="3631"/>
                    <a:pt x="2179148" y="10095"/>
                  </a:cubicBezTo>
                  <a:cubicBezTo>
                    <a:pt x="2185612" y="16558"/>
                    <a:pt x="2189243" y="25324"/>
                    <a:pt x="2189243" y="34465"/>
                  </a:cubicBezTo>
                  <a:lnTo>
                    <a:pt x="2189243" y="218329"/>
                  </a:lnTo>
                  <a:cubicBezTo>
                    <a:pt x="2189243" y="237364"/>
                    <a:pt x="2173812" y="252794"/>
                    <a:pt x="2154778" y="252794"/>
                  </a:cubicBezTo>
                  <a:lnTo>
                    <a:pt x="34465" y="252794"/>
                  </a:lnTo>
                  <a:cubicBezTo>
                    <a:pt x="25324" y="252794"/>
                    <a:pt x="16558" y="249163"/>
                    <a:pt x="10095" y="242700"/>
                  </a:cubicBezTo>
                  <a:cubicBezTo>
                    <a:pt x="3631" y="236236"/>
                    <a:pt x="0" y="227470"/>
                    <a:pt x="0" y="218329"/>
                  </a:cubicBezTo>
                  <a:lnTo>
                    <a:pt x="0" y="34465"/>
                  </a:lnTo>
                  <a:cubicBezTo>
                    <a:pt x="0" y="25324"/>
                    <a:pt x="3631" y="16558"/>
                    <a:pt x="10095" y="10095"/>
                  </a:cubicBezTo>
                  <a:cubicBezTo>
                    <a:pt x="16558" y="3631"/>
                    <a:pt x="25324" y="0"/>
                    <a:pt x="344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189243" cy="3004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Correlation Analysis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56849" y="5143500"/>
            <a:ext cx="5200349" cy="529127"/>
            <a:chOff x="0" y="0"/>
            <a:chExt cx="2203579" cy="224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3579" cy="224211"/>
            </a:xfrm>
            <a:custGeom>
              <a:avLst/>
              <a:gdLst/>
              <a:ahLst/>
              <a:cxnLst/>
              <a:rect l="l" t="t" r="r" b="b"/>
              <a:pathLst>
                <a:path w="2203579" h="224211">
                  <a:moveTo>
                    <a:pt x="34241" y="0"/>
                  </a:moveTo>
                  <a:lnTo>
                    <a:pt x="2169338" y="0"/>
                  </a:lnTo>
                  <a:cubicBezTo>
                    <a:pt x="2188249" y="0"/>
                    <a:pt x="2203579" y="15330"/>
                    <a:pt x="2203579" y="34241"/>
                  </a:cubicBezTo>
                  <a:lnTo>
                    <a:pt x="2203579" y="189970"/>
                  </a:lnTo>
                  <a:cubicBezTo>
                    <a:pt x="2203579" y="199051"/>
                    <a:pt x="2199971" y="207760"/>
                    <a:pt x="2193550" y="214182"/>
                  </a:cubicBezTo>
                  <a:cubicBezTo>
                    <a:pt x="2187129" y="220603"/>
                    <a:pt x="2178419" y="224211"/>
                    <a:pt x="2169338" y="224211"/>
                  </a:cubicBezTo>
                  <a:lnTo>
                    <a:pt x="34241" y="224211"/>
                  </a:lnTo>
                  <a:cubicBezTo>
                    <a:pt x="15330" y="224211"/>
                    <a:pt x="0" y="208881"/>
                    <a:pt x="0" y="189970"/>
                  </a:cubicBezTo>
                  <a:lnTo>
                    <a:pt x="0" y="34241"/>
                  </a:lnTo>
                  <a:cubicBezTo>
                    <a:pt x="0" y="25160"/>
                    <a:pt x="3608" y="16450"/>
                    <a:pt x="10029" y="10029"/>
                  </a:cubicBezTo>
                  <a:cubicBezTo>
                    <a:pt x="16450" y="3608"/>
                    <a:pt x="25160" y="0"/>
                    <a:pt x="342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03579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Regression 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56849" y="7152489"/>
            <a:ext cx="5335262" cy="529127"/>
            <a:chOff x="0" y="0"/>
            <a:chExt cx="2260746" cy="2242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0746" cy="224211"/>
            </a:xfrm>
            <a:custGeom>
              <a:avLst/>
              <a:gdLst/>
              <a:ahLst/>
              <a:cxnLst/>
              <a:rect l="l" t="t" r="r" b="b"/>
              <a:pathLst>
                <a:path w="2260746" h="224211">
                  <a:moveTo>
                    <a:pt x="33375" y="0"/>
                  </a:moveTo>
                  <a:lnTo>
                    <a:pt x="2227371" y="0"/>
                  </a:lnTo>
                  <a:cubicBezTo>
                    <a:pt x="2236223" y="0"/>
                    <a:pt x="2244712" y="3516"/>
                    <a:pt x="2250971" y="9775"/>
                  </a:cubicBezTo>
                  <a:cubicBezTo>
                    <a:pt x="2257230" y="16034"/>
                    <a:pt x="2260746" y="24523"/>
                    <a:pt x="2260746" y="33375"/>
                  </a:cubicBezTo>
                  <a:lnTo>
                    <a:pt x="2260746" y="190836"/>
                  </a:lnTo>
                  <a:cubicBezTo>
                    <a:pt x="2260746" y="209268"/>
                    <a:pt x="2245804" y="224211"/>
                    <a:pt x="2227371" y="224211"/>
                  </a:cubicBezTo>
                  <a:lnTo>
                    <a:pt x="33375" y="224211"/>
                  </a:lnTo>
                  <a:cubicBezTo>
                    <a:pt x="14942" y="224211"/>
                    <a:pt x="0" y="209268"/>
                    <a:pt x="0" y="190836"/>
                  </a:cubicBezTo>
                  <a:lnTo>
                    <a:pt x="0" y="33375"/>
                  </a:lnTo>
                  <a:cubicBezTo>
                    <a:pt x="0" y="14942"/>
                    <a:pt x="14942" y="0"/>
                    <a:pt x="333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60746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Regression Model Used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56849" y="430629"/>
            <a:ext cx="8194363" cy="22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Statistical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61342" y="3746681"/>
            <a:ext cx="7585377" cy="78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22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Identified significant relationships between variables</a:t>
            </a:r>
          </a:p>
        </p:txBody>
      </p:sp>
      <p:grpSp>
        <p:nvGrpSpPr>
          <p:cNvPr id="14" name="Group 14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61342" y="5753416"/>
            <a:ext cx="7585377" cy="78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0"/>
              </a:lnSpc>
              <a:spcBef>
                <a:spcPct val="0"/>
              </a:spcBef>
            </a:pPr>
            <a:r>
              <a:rPr lang="en-US" sz="2293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Quantified the impact of each feature on recommendations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61342" y="8014343"/>
            <a:ext cx="7889870" cy="123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2385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Ri​=β0​+β1​F1​+β2​F2​+…+βn​Fn​+ϵi​</a:t>
            </a:r>
          </a:p>
          <a:p>
            <a:pPr algn="l">
              <a:lnSpc>
                <a:spcPts val="3339"/>
              </a:lnSpc>
            </a:pPr>
            <a:endParaRPr/>
          </a:p>
          <a:p>
            <a:pPr marL="0" lvl="0" indent="0" algn="l">
              <a:lnSpc>
                <a:spcPts val="333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 cstate="print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67665" y="-2101948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5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245590" y="4751700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5590" y="5206156"/>
            <a:ext cx="4695822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spc="198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Models Used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5290" y="6607482"/>
            <a:ext cx="3966633" cy="163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2599"/>
              </a:lnSpc>
              <a:buFont typeface="Arial"/>
              <a:buChar char="•"/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Logistic Regression</a:t>
            </a:r>
          </a:p>
          <a:p>
            <a:pPr marL="496575" lvl="1" indent="-248288" algn="l">
              <a:lnSpc>
                <a:spcPts val="2599"/>
              </a:lnSpc>
              <a:buFont typeface="Arial"/>
              <a:buChar char="•"/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Decision Trees</a:t>
            </a:r>
          </a:p>
          <a:p>
            <a:pPr marL="496575" lvl="1" indent="-248288" algn="l">
              <a:lnSpc>
                <a:spcPts val="2599"/>
              </a:lnSpc>
              <a:buFont typeface="Arial"/>
              <a:buChar char="•"/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Gradient Boosting Machines</a:t>
            </a:r>
          </a:p>
          <a:p>
            <a:pPr algn="l">
              <a:lnSpc>
                <a:spcPts val="259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28700" y="1352550"/>
            <a:ext cx="15634688" cy="290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10"/>
              </a:lnSpc>
            </a:pPr>
            <a:r>
              <a:rPr lang="en-US" sz="12099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Machine Learning Models for Prediction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6714792" y="4751700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160684" y="6607482"/>
            <a:ext cx="3966633" cy="98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2599"/>
              </a:lnSpc>
              <a:buFont typeface="Arial"/>
              <a:buChar char="•"/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Utilized cross-validation techniques for robustness and generalizability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12298294" y="4751700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797994" y="6607482"/>
            <a:ext cx="3966633" cy="130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GDB:</a:t>
            </a:r>
          </a:p>
          <a:p>
            <a:pPr marL="496575" lvl="1" indent="-248288" algn="l">
              <a:lnSpc>
                <a:spcPts val="2599"/>
              </a:lnSpc>
              <a:buFont typeface="Arial"/>
              <a:buChar char="•"/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Accuracy: 82%</a:t>
            </a:r>
          </a:p>
          <a:p>
            <a:pPr marL="496575" lvl="1" indent="-248288" algn="l">
              <a:lnSpc>
                <a:spcPts val="2599"/>
              </a:lnSpc>
              <a:buFont typeface="Arial"/>
              <a:buChar char="•"/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Precision: 78%</a:t>
            </a:r>
          </a:p>
          <a:p>
            <a:pPr algn="l">
              <a:lnSpc>
                <a:spcPts val="259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6897917" y="4900510"/>
            <a:ext cx="4331228" cy="141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1"/>
              </a:lnSpc>
            </a:pPr>
            <a:r>
              <a:rPr lang="en-US" sz="4058" b="1" spc="182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Training &amp; Validation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85649" y="4871935"/>
            <a:ext cx="4695822" cy="155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spc="198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Performance Metrics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Custom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Montserrat Bold</vt:lpstr>
      <vt:lpstr>Calibri</vt:lpstr>
      <vt:lpstr>Montserrat</vt:lpstr>
      <vt:lpstr>Montserrat Italics</vt:lpstr>
      <vt:lpstr>Montserrat Bold Italics</vt:lpstr>
      <vt:lpstr>Computer Says No</vt:lpstr>
      <vt:lpstr>Arcade Gamer</vt:lpstr>
      <vt:lpstr>Tek Tall Arabic Bold</vt:lpstr>
      <vt:lpstr>TT Chocolates Bold</vt:lpstr>
      <vt:lpstr>Ara Hamah Alfidaa</vt:lpstr>
      <vt:lpstr>Open Sans Bold</vt:lpstr>
      <vt:lpstr>Bebas Neue Cyrillic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TikTok Article</dc:title>
  <dc:creator>Razvan</dc:creator>
  <cp:lastModifiedBy>danielaeleonorabobos@gmail.com</cp:lastModifiedBy>
  <cp:revision>1</cp:revision>
  <dcterms:created xsi:type="dcterms:W3CDTF">2006-08-16T00:00:00Z</dcterms:created>
  <dcterms:modified xsi:type="dcterms:W3CDTF">2024-11-08T16:50:44Z</dcterms:modified>
  <dc:identifier>DAGVnzgIWec</dc:identifier>
</cp:coreProperties>
</file>